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2" r:id="rId3"/>
  </p:sldMasterIdLst>
  <p:sldIdLst>
    <p:sldId id="256" r:id="rId4"/>
    <p:sldId id="277" r:id="rId5"/>
    <p:sldId id="260" r:id="rId6"/>
    <p:sldId id="261" r:id="rId7"/>
    <p:sldId id="262" r:id="rId8"/>
    <p:sldId id="263" r:id="rId9"/>
    <p:sldId id="266" r:id="rId10"/>
    <p:sldId id="264" r:id="rId11"/>
    <p:sldId id="267" r:id="rId12"/>
    <p:sldId id="275" r:id="rId13"/>
    <p:sldId id="276" r:id="rId14"/>
    <p:sldId id="273" r:id="rId15"/>
    <p:sldId id="274" r:id="rId16"/>
    <p:sldId id="278" r:id="rId17"/>
    <p:sldId id="268" r:id="rId18"/>
    <p:sldId id="271" r:id="rId19"/>
    <p:sldId id="269" r:id="rId20"/>
    <p:sldId id="270" r:id="rId2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94660"/>
  </p:normalViewPr>
  <p:slideViewPr>
    <p:cSldViewPr>
      <p:cViewPr varScale="1">
        <p:scale>
          <a:sx n="107" d="100"/>
          <a:sy n="107" d="100"/>
        </p:scale>
        <p:origin x="749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en-US" altLang="ko-KR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dirty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en-US" altLang="ko-KR" dirty="0"/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en-US" altLang="ko-KR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0.xml"/><Relationship Id="rId6" Type="http://schemas.openxmlformats.org/officeDocument/2006/relationships/slideLayout" Target="../slideLayouts/slideLayout9.xml"/><Relationship Id="rId5" Type="http://schemas.openxmlformats.org/officeDocument/2006/relationships/slideLayout" Target="../slideLayouts/slideLayout8.xml"/><Relationship Id="rId4" Type="http://schemas.openxmlformats.org/officeDocument/2006/relationships/slideLayout" Target="../slideLayouts/slideLayout7.xml"/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" y="3822174"/>
            <a:ext cx="9143996" cy="260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endParaRPr lang="en-IN" altLang="en-US" sz="11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0" y="3292009"/>
            <a:ext cx="9144000" cy="58477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AI DEVICE FEVER SCREENING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Malgun Gothic" panose="020B0503020000020004" pitchFamily="50" charset="-127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Times New Roman" panose="02020603050405020304" pitchFamily="18" charset="0"/>
              </a:rPr>
              <a:t>SIMULATION SCREENSHOT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Content Placeholder 5" descr="Diagram, schematic&#10;&#10;Description automatically generated"/>
          <p:cNvPicPr>
            <a:picLocks noGrp="1" noChangeAspect="1"/>
          </p:cNvPicPr>
          <p:nvPr>
            <p:ph idx="10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3713" y="987574"/>
            <a:ext cx="7138987" cy="3381564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Hardware </a:t>
            </a:r>
            <a:r>
              <a:rPr lang="en-IN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implementations</a:t>
            </a:r>
            <a:r>
              <a:rPr lang="en-IN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0"/>
          </p:nvPr>
        </p:nvPicPr>
        <p:blipFill>
          <a:blip r:embed="rId1"/>
          <a:stretch>
            <a:fillRect/>
          </a:stretch>
        </p:blipFill>
        <p:spPr>
          <a:xfrm>
            <a:off x="1835696" y="771551"/>
            <a:ext cx="6408712" cy="4032448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Result 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/>
          <p:cNvPicPr>
            <a:picLocks noGrp="1"/>
          </p:cNvPicPr>
          <p:nvPr>
            <p:ph idx="10"/>
          </p:nvPr>
        </p:nvPicPr>
        <p:blipFill>
          <a:blip r:embed="rId1"/>
          <a:stretch>
            <a:fillRect/>
          </a:stretch>
        </p:blipFill>
        <p:spPr>
          <a:xfrm>
            <a:off x="2121353" y="884239"/>
            <a:ext cx="6123056" cy="327168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/>
          </p:cNvPicPr>
          <p:nvPr>
            <p:ph idx="10"/>
          </p:nvPr>
        </p:nvPicPr>
        <p:blipFill>
          <a:blip r:embed="rId1"/>
          <a:stretch>
            <a:fillRect/>
          </a:stretch>
        </p:blipFill>
        <p:spPr>
          <a:xfrm>
            <a:off x="1691680" y="123478"/>
            <a:ext cx="7200800" cy="4803106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 flipV="1">
            <a:off x="5724128" y="2931790"/>
            <a:ext cx="720080" cy="864096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icture containing text, screenshot, electronics, display&#10;&#10;Description automatically generated"/>
          <p:cNvPicPr>
            <a:picLocks noGrp="1" noChangeAspect="1"/>
          </p:cNvPicPr>
          <p:nvPr>
            <p:ph idx="10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36" t="17736" r="13318" b="12897"/>
          <a:stretch>
            <a:fillRect/>
          </a:stretch>
        </p:blipFill>
        <p:spPr>
          <a:xfrm>
            <a:off x="1691680" y="123478"/>
            <a:ext cx="7344816" cy="4680520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altLang="en-US" sz="3000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r>
              <a:rPr lang="en-IN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1203598"/>
            <a:ext cx="7956376" cy="3600400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Fever Screening can be used in real time             applications which are meant for safety in this    covid pandemic time.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accuracy to which the screening works        depends on the sensor and methods used to         screen the temperature.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IN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331640" y="884467"/>
            <a:ext cx="7704856" cy="3775516"/>
          </a:xfrm>
        </p:spPr>
        <p:txBody>
          <a:bodyPr/>
          <a:lstStyle/>
          <a:p>
            <a:pPr indent="0">
              <a:buFont typeface="Arial" panose="020B0604020202020204" pitchFamily="34" charset="0"/>
              <a:buNone/>
            </a:pPr>
            <a:endParaRPr lang="en-IN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None/>
            </a:pPr>
            <a:r>
              <a:rPr lang="en-IN" altLang="en-US" sz="18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[1]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Image processing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ased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Body temperature estimation using thermal video  sequence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IEEE-2019,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Arpita Sharma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>
              <a:buNone/>
            </a:pP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>
              <a:buNone/>
            </a:pPr>
            <a:r>
              <a:rPr lang="en-IN" altLang="en-US" sz="18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[2]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Prediction of human core body temperature using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nvasive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measurement  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M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ethods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Research Gate - 2019, Simon </a:t>
            </a:r>
            <a:r>
              <a:rPr lang="en-IN" alt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Annaheim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IN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l">
              <a:buNone/>
            </a:pPr>
            <a:endParaRPr lang="en-IN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buNone/>
            </a:pPr>
            <a:r>
              <a:rPr lang="en-IN" altLang="en-US" sz="180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[3]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Regularization of body core temperature prediction during physical activity Research Gate - 2019,Thomas Mckenna, Andrei </a:t>
            </a:r>
            <a:r>
              <a:rPr lang="en-IN" alt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Gribok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IN" alt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buNone/>
            </a:pPr>
            <a:endParaRPr lang="en-IN" altLang="en-US" sz="1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>
              <a:buNone/>
            </a:pPr>
            <a:r>
              <a:rPr lang="en-IN" altLang="en-US" sz="1800" b="0" baseline="-25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[4]</a:t>
            </a:r>
            <a:r>
              <a:rPr lang="en-IN" altLang="en-US" sz="18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Thermal Imaging Dataset for Person Detection, Research gate, 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IEEE-2020, Marina </a:t>
            </a:r>
            <a:r>
              <a:rPr lang="en-IN" alt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Ivasic</a:t>
            </a:r>
            <a:r>
              <a:rPr lang="en-IN" alt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-Kos</a:t>
            </a:r>
            <a:r>
              <a:rPr lang="en-IN" altLang="en-US" sz="1800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.</a:t>
            </a:r>
            <a:endParaRPr lang="en-IN" sz="18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123728" y="3219822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N" alt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ANY QUERIES ?</a:t>
            </a:r>
            <a:endParaRPr lang="en-IN" altLang="en-US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2483768" y="3147814"/>
            <a:ext cx="45720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IN" alt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 </a:t>
            </a:r>
            <a:r>
              <a:rPr lang="en-IN" alt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THANK YOU </a:t>
            </a:r>
            <a:r>
              <a:rPr lang="en-IN" altLang="en-US" sz="4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</a:t>
            </a:r>
            <a:endParaRPr lang="en-IN" sz="4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CONTENT</a:t>
            </a:r>
            <a:endParaRPr lang="en-IN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547664" y="884467"/>
            <a:ext cx="7355160" cy="3775516"/>
          </a:xfrm>
        </p:spPr>
        <p:txBody>
          <a:bodyPr/>
          <a:lstStyle/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Literature Survey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sz="2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</a:t>
            </a:r>
            <a:endParaRPr lang="en-IN" sz="2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ABSTRACT</a:t>
            </a:r>
            <a:r>
              <a:rPr lang="en-IN" sz="28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IN" sz="28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771550"/>
            <a:ext cx="7956376" cy="4032448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Coronavirus disease (covid-19) is a global          pandemic, and every country is actively fighting against the virus. </a:t>
            </a:r>
            <a:endParaRPr lang="en-US" sz="2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It is an effective way to prevent the spread of the virus in finding the person with abnormal            temperature promptly in order to perform further medical observation.</a:t>
            </a:r>
            <a:endParaRPr lang="en-US" sz="2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However, the traditional method of temperature measurement has low efficiency and accuracy.</a:t>
            </a:r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PROBLEM DEFINITION </a:t>
            </a:r>
            <a:endParaRPr lang="en-IN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771550"/>
            <a:ext cx="7956376" cy="4032448"/>
          </a:xfrm>
        </p:spPr>
        <p:txBody>
          <a:bodyPr/>
          <a:lstStyle/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Covid-19 is the major pandemic</a:t>
            </a: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we are facing   these days, Finding the person with abnormal      temperature plays a major role in maintaining     safety and to avoid the spread of covid.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457200" lvl="0" indent="-457200" algn="just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So, to overcome this issue we need a solution to find </a:t>
            </a: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body temperature of a person</a:t>
            </a: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, Increasing accuracy up to 75 % to 80 %. </a:t>
            </a:r>
            <a:endParaRPr 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algn="just"/>
            <a:endParaRPr lang="en-IN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LITERTURE SURVEY</a:t>
            </a:r>
            <a:endParaRPr lang="en-IN" sz="3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aphicFrame>
        <p:nvGraphicFramePr>
          <p:cNvPr id="5" name="Content Placeholder 4"/>
          <p:cNvGraphicFramePr/>
          <p:nvPr/>
        </p:nvGraphicFramePr>
        <p:xfrm>
          <a:off x="179512" y="1059581"/>
          <a:ext cx="8558607" cy="27205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1885"/>
                <a:gridCol w="1341523"/>
                <a:gridCol w="1573857"/>
                <a:gridCol w="1583457"/>
                <a:gridCol w="2037885"/>
              </a:tblGrid>
              <a:tr h="443033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Title of paper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  Authors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/>
                        <a:t>   </a:t>
                      </a: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Method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 Advantages</a:t>
                      </a:r>
                      <a:endParaRPr lang="en-IN" alt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Disadvantages</a:t>
                      </a:r>
                      <a:endParaRPr lang="en-IN" alt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127857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Image processing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B</a:t>
                      </a:r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ased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Body temperature estimation using thermal video sequence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(IEEE-2019)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Arpita Sharma 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endParaRPr lang="en-US" sz="1800"/>
                    </a:p>
                    <a:p>
                      <a:pPr algn="l">
                        <a:buNone/>
                      </a:pPr>
                      <a:endParaRPr lang="en-US" sz="1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6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J</a:t>
                      </a: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ones Algorithm,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Infrared Camera 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High and Speed </a:t>
                      </a:r>
                      <a:endParaRPr lang="en-IN" alt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</a:t>
                      </a:r>
                      <a:endParaRPr lang="en-US" sz="1800"/>
                    </a:p>
                    <a:p>
                      <a:pPr algn="l"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T</a:t>
                      </a:r>
                      <a:r>
                        <a:rPr 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urned</a:t>
                      </a: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faces are </a:t>
                      </a: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algn="l">
                        <a:buNone/>
                      </a:pPr>
                      <a:r>
                        <a:rPr 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not detected</a:t>
                      </a: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, less accuracy(10</a:t>
                      </a:r>
                      <a:r>
                        <a:rPr lang="en-IN" altLang="en-US" sz="140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0</a:t>
                      </a: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C- 35</a:t>
                      </a:r>
                      <a:r>
                        <a:rPr lang="en-IN" altLang="en-US" sz="1400" baseline="30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0</a:t>
                      </a: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 C)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en-IN" altLang="en-US" sz="1400" baseline="300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 algn="l">
                        <a:buNone/>
                      </a:pPr>
                      <a:endParaRPr 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  <a:tr h="976992"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hermal 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mage DataSet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or 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erson </a:t>
                      </a:r>
                      <a:r>
                        <a:rPr 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etection</a:t>
                      </a:r>
                      <a:endParaRPr 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IEEE- 2020</a:t>
                      </a: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alt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Marina </a:t>
                      </a:r>
                      <a:r>
                        <a:rPr lang="en-IN" altLang="en-US" sz="14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Ivasic</a:t>
                      </a: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-Kos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Longwave Infrared (LWIR) camera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l">
                        <a:buNone/>
                      </a:pP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 performance </a:t>
                      </a:r>
                      <a:endParaRPr lang="en-IN" altLang="en-US"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>
                        <a:buNone/>
                      </a:pPr>
                      <a:r>
                        <a:rPr lang="en-IN" altLang="en-US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less contraction of light </a:t>
                      </a:r>
                      <a:endParaRPr lang="en-IN" altLang="en-US"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Table 5"/>
          <p:cNvGraphicFramePr/>
          <p:nvPr/>
        </p:nvGraphicFramePr>
        <p:xfrm>
          <a:off x="179512" y="3758178"/>
          <a:ext cx="8558608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5807"/>
                <a:gridCol w="1307601"/>
                <a:gridCol w="1556577"/>
                <a:gridCol w="1600738"/>
                <a:gridCol w="2037885"/>
              </a:tblGrid>
              <a:tr h="12618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Regularization of body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core temperature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prediction during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physical activity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Research Gate - 2019</a:t>
                      </a: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)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altLang="en-US" sz="14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Thomas Mckenna, Andrei Gribok</a:t>
                      </a:r>
                      <a:endParaRPr lang="en-IN" altLang="en-US" sz="14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Semantic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Segmentation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(Clustering),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Spinnaker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altLang="en-US" sz="14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Fast and accurate </a:t>
                      </a:r>
                      <a:endParaRPr lang="en-IN" altLang="en-US" sz="14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Detection</a:t>
                      </a:r>
                      <a:endParaRPr lang="en-IN" altLang="en-US" sz="1400" b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Person is need for  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IN" altLang="en-US" sz="1400" b="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+mn-ea"/>
                        </a:rPr>
                        <a:t>checking the temperature</a:t>
                      </a:r>
                      <a:endParaRPr lang="en-IN" altLang="en-US" sz="1400" b="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  <a:p>
                      <a:pPr>
                        <a:buNone/>
                      </a:pPr>
                      <a:endParaRPr lang="en-IN" altLang="en-US" sz="1400" b="0" dirty="0">
                        <a:solidFill>
                          <a:schemeClr val="tx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PROPOSED SYSTEM </a:t>
            </a:r>
            <a:endParaRPr lang="en-IN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771550"/>
            <a:ext cx="7956376" cy="4032448"/>
          </a:xfrm>
        </p:spPr>
        <p:txBody>
          <a:bodyPr/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our approach we try to build a model which    takes input from the live camera and detect  the  face and screen the body temperature using         sensor.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accuracy to which The body temperature is predicted mainly depends on the sensor and the  below packages.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this system we used packages are: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IN" altLang="en-US" sz="2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 camera ,mlx90614 sensor</a:t>
            </a:r>
            <a:endParaRPr lang="en-IN" altLang="en-US" sz="2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267494"/>
            <a:ext cx="7956376" cy="4536504"/>
          </a:xfrm>
        </p:spPr>
        <p:txBody>
          <a:bodyPr/>
          <a:lstStyle/>
          <a:p>
            <a:pPr algn="just"/>
            <a:r>
              <a:rPr lang="en-IN" alt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MLX90614 sensor :</a:t>
            </a:r>
            <a:endParaRPr lang="en-IN" alt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Operating Voltage: 3.6V to 5V (available in 3V and 5V version)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Supply Current: 1.5mA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Object Temperature Range: -70° C to 382.2°C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Ambient Temperature Range: -40° C to 125°C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Accuracy: 0.02°C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lnSpc>
                <a:spcPct val="113000"/>
              </a:lnSpc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Field of View: 80°</a:t>
            </a:r>
            <a:endParaRPr lang="en-IN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indent="-342900">
              <a:lnSpc>
                <a:spcPct val="113000"/>
              </a:lnSpc>
              <a:spcAft>
                <a:spcPts val="1800"/>
              </a:spcAft>
              <a:buClr>
                <a:srgbClr val="303030"/>
              </a:buClr>
              <a:buSzPts val="1050"/>
              <a:buFont typeface="Times New Roman" panose="02020603050405020304" pitchFamily="18" charset="0"/>
              <a:buChar char="●"/>
            </a:pP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Distance between object and sensor: 2cm-5cm</a:t>
            </a:r>
            <a:endParaRPr lang="en-US" sz="1800" dirty="0">
              <a:solidFill>
                <a:srgbClr val="000000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lvl="0" algn="just">
              <a:lnSpc>
                <a:spcPct val="113000"/>
              </a:lnSpc>
              <a:spcAft>
                <a:spcPts val="1800"/>
              </a:spcAft>
              <a:buClr>
                <a:srgbClr val="303030"/>
              </a:buClr>
              <a:buSzPts val="1050"/>
            </a:pPr>
            <a:r>
              <a:rPr lang="en-IN" altLang="en-US" sz="2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pi camera :</a:t>
            </a:r>
            <a:endParaRPr lang="en-IN" altLang="en-US" sz="20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>
              <a:lnSpc>
                <a:spcPct val="113000"/>
              </a:lnSpc>
              <a:spcAft>
                <a:spcPts val="1800"/>
              </a:spcAft>
              <a:buClr>
                <a:srgbClr val="303030"/>
              </a:buClr>
              <a:buSzPts val="1050"/>
            </a:pPr>
            <a:r>
              <a:rPr lang="en-IN" sz="1800" dirty="0">
                <a:solidFill>
                  <a:srgbClr val="000000"/>
                </a:solidFill>
                <a:latin typeface="Times New Roman" panose="02020603050405020304" pitchFamily="18" charset="0"/>
                <a:ea typeface="SimSun" panose="02010600030101010101" pitchFamily="2" charset="-122"/>
              </a:rPr>
              <a:t>5MP colour camera module ,</a:t>
            </a:r>
            <a:r>
              <a:rPr lang="en-IN" sz="1800" b="0" i="0" dirty="0">
                <a:solidFill>
                  <a:srgbClr val="212529"/>
                </a:solidFill>
                <a:effectLst/>
                <a:latin typeface="-apple-system"/>
              </a:rPr>
              <a:t> Light weight and portable, Resolution: 2592 * 1944</a:t>
            </a:r>
            <a:endParaRPr lang="en-IN" sz="1800" b="0" i="0" dirty="0">
              <a:solidFill>
                <a:srgbClr val="212529"/>
              </a:solidFill>
              <a:effectLst/>
              <a:latin typeface="-apple-syste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SYSTEM DESIGN</a:t>
            </a:r>
            <a:endParaRPr lang="en-IN" sz="3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771550"/>
            <a:ext cx="7200800" cy="417646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3000" dirty="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Implementation: </a:t>
            </a:r>
            <a:endParaRPr lang="en-IN" sz="3000" dirty="0"/>
          </a:p>
        </p:txBody>
      </p:sp>
      <p:sp>
        <p:nvSpPr>
          <p:cNvPr id="4" name="Content Placeholder 3"/>
          <p:cNvSpPr>
            <a:spLocks noGrp="1"/>
          </p:cNvSpPr>
          <p:nvPr>
            <p:ph idx="10"/>
          </p:nvPr>
        </p:nvSpPr>
        <p:spPr>
          <a:xfrm>
            <a:off x="1187624" y="771550"/>
            <a:ext cx="7956376" cy="4032448"/>
          </a:xfrm>
        </p:spPr>
        <p:txBody>
          <a:bodyPr/>
          <a:lstStyle/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●"/>
            </a:pPr>
            <a:r>
              <a:rPr lang="en-IN" sz="2800" u="none" strike="noStrike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Calibri" panose="020F0502020204030204" pitchFamily="34" charset="0"/>
              </a:rPr>
              <a:t>We have built a model that detects body                temperature is measured using the contactless      temperature sensor and displayed in monitor.</a:t>
            </a:r>
            <a:endParaRPr lang="en-IN" sz="2800" u="none" strike="noStrike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●"/>
            </a:pPr>
            <a:r>
              <a:rPr lang="en-IN" sz="2800" u="none" strike="noStrike" dirty="0">
                <a:effectLst/>
                <a:latin typeface="Times New Roman" panose="02020603050405020304" pitchFamily="18" charset="0"/>
                <a:ea typeface="Arial" panose="020B0604020202020204" pitchFamily="34" charset="0"/>
                <a:cs typeface="Calibri" panose="020F0502020204030204" pitchFamily="34" charset="0"/>
              </a:rPr>
              <a:t>If the person is body temperature value is less than 37 C then it is normal.</a:t>
            </a:r>
            <a:endParaRPr lang="en-IN" sz="2800" u="none" strike="noStrike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●"/>
            </a:pPr>
            <a:r>
              <a:rPr lang="en-IN" sz="2800" dirty="0">
                <a:latin typeface="Times New Roman" panose="02020603050405020304" pitchFamily="18" charset="0"/>
                <a:ea typeface="Calibri" panose="020F0502020204030204" pitchFamily="34" charset="0"/>
                <a:cs typeface="Calibri" panose="020F0502020204030204" pitchFamily="34" charset="0"/>
              </a:rPr>
              <a:t>If body temperature value is great than 37 C then it capture image and store in file with date and     time </a:t>
            </a:r>
            <a:endParaRPr lang="en-IN" sz="2800" u="none" strike="noStrike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 algn="just">
              <a:lnSpc>
                <a:spcPct val="115000"/>
              </a:lnSpc>
              <a:spcAft>
                <a:spcPts val="1000"/>
              </a:spcAft>
              <a:buFont typeface="Arial" panose="020B0604020202020204" pitchFamily="34" charset="0"/>
              <a:buChar char="●"/>
            </a:pPr>
            <a:endParaRPr lang="en-IN" sz="2800" u="none" strike="noStrike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3419</Words>
  <Application>WPS Presentation</Application>
  <PresentationFormat>On-screen Show (16:9)</PresentationFormat>
  <Paragraphs>145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SimSun</vt:lpstr>
      <vt:lpstr>Wingdings</vt:lpstr>
      <vt:lpstr>Times New Roman</vt:lpstr>
      <vt:lpstr>Malgun Gothic</vt:lpstr>
      <vt:lpstr>-apple-system</vt:lpstr>
      <vt:lpstr>Segoe Print</vt:lpstr>
      <vt:lpstr>Calibri</vt:lpstr>
      <vt:lpstr>Microsoft YaHei</vt:lpstr>
      <vt:lpstr>Arial Unicode MS</vt:lpstr>
      <vt:lpstr>Office Theme</vt:lpstr>
      <vt:lpstr>Custom Design</vt:lpstr>
      <vt:lpstr>PowerPoint 演示文稿</vt:lpstr>
      <vt:lpstr>CONTENT</vt:lpstr>
      <vt:lpstr>ABSTRACT </vt:lpstr>
      <vt:lpstr>PROBLEM DEFINITION </vt:lpstr>
      <vt:lpstr>LITERTURE SURVEY</vt:lpstr>
      <vt:lpstr>PROPOSED SYSTEM </vt:lpstr>
      <vt:lpstr>PowerPoint 演示文稿</vt:lpstr>
      <vt:lpstr>SYSTEM DESIGN</vt:lpstr>
      <vt:lpstr>Implementation: </vt:lpstr>
      <vt:lpstr>SIMULATION SCREENSHOT </vt:lpstr>
      <vt:lpstr>Hardware implementations </vt:lpstr>
      <vt:lpstr>Result </vt:lpstr>
      <vt:lpstr>PowerPoint 演示文稿</vt:lpstr>
      <vt:lpstr>PowerPoint 演示文稿</vt:lpstr>
      <vt:lpstr>CONCLUSION </vt:lpstr>
      <vt:lpstr>REFERENCES</vt:lpstr>
      <vt:lpstr>PowerPoint 演示文稿</vt:lpstr>
      <vt:lpstr>PowerPoint 演示文稿</vt:lpstr>
    </vt:vector>
  </TitlesOfParts>
  <Company>Microsoft Corporation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dandu</cp:lastModifiedBy>
  <cp:revision>33</cp:revision>
  <dcterms:created xsi:type="dcterms:W3CDTF">2014-04-01T16:27:00Z</dcterms:created>
  <dcterms:modified xsi:type="dcterms:W3CDTF">2021-06-18T08:19:56Z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1033-11.2.0.10176</vt:lpwstr>
  </property>
</Properties>
</file>

<file path=docProps/thumbnail.jpeg>
</file>